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Montserrat Bold" charset="1" panose="00000800000000000000"/>
      <p:regular r:id="rId29"/>
    </p:embeddedFont>
    <p:embeddedFont>
      <p:font typeface="Montserrat" charset="1" panose="00000500000000000000"/>
      <p:regular r:id="rId30"/>
    </p:embeddedFont>
    <p:embeddedFont>
      <p:font typeface="Open Sans" charset="1" panose="020B0606030504020204"/>
      <p:regular r:id="rId31"/>
    </p:embeddedFont>
    <p:embeddedFont>
      <p:font typeface="Open Sans Bold" charset="1" panose="020B08060305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notesSlides/notesSlide2.xml" Type="http://schemas.openxmlformats.org/officeDocument/2006/relationships/notesSlide"/><Relationship Id="rId37" Target="notesSlides/notesSlide3.xml" Type="http://schemas.openxmlformats.org/officeDocument/2006/relationships/notesSlide"/><Relationship Id="rId38" Target="notesSlides/notesSlide4.xml" Type="http://schemas.openxmlformats.org/officeDocument/2006/relationships/notesSlide"/><Relationship Id="rId39" Target="notesSlides/notesSlide5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6.xml" Type="http://schemas.openxmlformats.org/officeDocument/2006/relationships/notesSlide"/><Relationship Id="rId41" Target="notesSlides/notesSlide7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explorar os requisitos técnicos para o projeto do nosso minimodelo aéreo. [Faça uma pausa breve para que o público possa absorver a introdução.]</a:t>
            </a:r>
          </a:p>
          <a:p>
            <a:r>
              <a:rPr lang="en-US"/>
              <a:t/>
            </a:r>
          </a:p>
          <a:p>
            <a:r>
              <a:rPr lang="en-US"/>
              <a:t>Primeiramente, os materiais permitidos: temos madeira, papel, plástico em várias formas, filme plástico, colas, linha, arame, tubos plásticos e elásticos. Esses materiais são escolhidos por serem leves e versáteis, essenciais para a construção eficiente do modelo. [Pausa breve para ênfase.]</a:t>
            </a:r>
          </a:p>
          <a:p>
            <a:r>
              <a:rPr lang="en-US"/>
              <a:t/>
            </a:r>
          </a:p>
          <a:p>
            <a:r>
              <a:rPr lang="en-US"/>
              <a:t>É importante lembrar que não podemos usar dispositivos ajustáveis ou sistemas de comando durante o voo. Isso mantém o foco na simplicidade e na habilidade de projetar algo funcional dentro das limitações. A propulsão será feita por hélice acionada por elástico, uma técnica clássica, mas desafiadora. [Dê um sorriso para criar conexão com a plateia.]</a:t>
            </a:r>
          </a:p>
          <a:p>
            <a:r>
              <a:rPr lang="en-US"/>
              <a:t/>
            </a:r>
          </a:p>
          <a:p>
            <a:r>
              <a:rPr lang="en-US"/>
              <a:t>A massa mínima do modelo, excluindo o motor elástico, deve ser de 400 gramas. Quanto às dimensões, a envergadura da asa pode chegar a 40 cm e a do estabilizador a 28 cm. Vale destacar que apenas um elástico, com massa total de até 10 gramas, é permitido por voo. [Use um tom de voz ligeiramente mais firme para ressaltar a importância dessas especificações.]</a:t>
            </a:r>
          </a:p>
          <a:p>
            <a:r>
              <a:rPr lang="en-US"/>
              <a:t/>
            </a:r>
          </a:p>
          <a:p>
            <a:r>
              <a:rPr lang="en-US"/>
              <a:t>Essas restrições nos desafiam a sermos criativos e precisos em nosso design. [Conclua com um tom encorajador.]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explorar os requisitos técnicos para o projeto do nosso minimodelo aéreo. [Faça uma pausa breve para que o público possa absorver a introdução.]</a:t>
            </a:r>
          </a:p>
          <a:p>
            <a:r>
              <a:rPr lang="en-US"/>
              <a:t/>
            </a:r>
          </a:p>
          <a:p>
            <a:r>
              <a:rPr lang="en-US"/>
              <a:t>Primeiramente, os materiais permitidos: temos madeira, papel, plástico em várias formas, filme plástico, colas, linha, arame, tubos plásticos e elásticos. Esses materiais são escolhidos por serem leves e versáteis, essenciais para a construção eficiente do modelo. [Pausa breve para ênfase.]</a:t>
            </a:r>
          </a:p>
          <a:p>
            <a:r>
              <a:rPr lang="en-US"/>
              <a:t/>
            </a:r>
          </a:p>
          <a:p>
            <a:r>
              <a:rPr lang="en-US"/>
              <a:t>É importante lembrar que não podemos usar dispositivos ajustáveis ou sistemas de comando durante o voo. Isso mantém o foco na simplicidade e na habilidade de projetar algo funcional dentro das limitações. A propulsão será feita por hélice acionada por elástico, uma técnica clássica, mas desafiadora. [Dê um sorriso para criar conexão com a plateia.]</a:t>
            </a:r>
          </a:p>
          <a:p>
            <a:r>
              <a:rPr lang="en-US"/>
              <a:t/>
            </a:r>
          </a:p>
          <a:p>
            <a:r>
              <a:rPr lang="en-US"/>
              <a:t>A massa mínima do modelo, excluindo o motor elástico, deve ser de 400 gramas. Quanto às dimensões, a envergadura da asa pode chegar a 40 cm e a do estabilizador a 28 cm. Vale destacar que apenas um elástico, com massa total de até 10 gramas, é permitido por voo. [Use um tom de voz ligeiramente mais firme para ressaltar a importância dessas especificações.]</a:t>
            </a:r>
          </a:p>
          <a:p>
            <a:r>
              <a:rPr lang="en-US"/>
              <a:t/>
            </a:r>
          </a:p>
          <a:p>
            <a:r>
              <a:rPr lang="en-US"/>
              <a:t>Essas restrições nos desafiam a sermos criativos e precisos em nosso design. [Conclua com um tom encorajador.]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explorar os requisitos técnicos para o projeto do nosso minimodelo aéreo. [Faça uma pausa breve para que o público possa absorver a introdução.]</a:t>
            </a:r>
          </a:p>
          <a:p>
            <a:r>
              <a:rPr lang="en-US"/>
              <a:t/>
            </a:r>
          </a:p>
          <a:p>
            <a:r>
              <a:rPr lang="en-US"/>
              <a:t>Primeiramente, os materiais permitidos: temos madeira, papel, plástico em várias formas, filme plástico, colas, linha, arame, tubos plásticos e elásticos. Esses materiais são escolhidos por serem leves e versáteis, essenciais para a construção eficiente do modelo. [Pausa breve para ênfase.]</a:t>
            </a:r>
          </a:p>
          <a:p>
            <a:r>
              <a:rPr lang="en-US"/>
              <a:t/>
            </a:r>
          </a:p>
          <a:p>
            <a:r>
              <a:rPr lang="en-US"/>
              <a:t>É importante lembrar que não podemos usar dispositivos ajustáveis ou sistemas de comando durante o voo. Isso mantém o foco na simplicidade e na habilidade de projetar algo funcional dentro das limitações. A propulsão será feita por hélice acionada por elástico, uma técnica clássica, mas desafiadora. [Dê um sorriso para criar conexão com a plateia.]</a:t>
            </a:r>
          </a:p>
          <a:p>
            <a:r>
              <a:rPr lang="en-US"/>
              <a:t/>
            </a:r>
          </a:p>
          <a:p>
            <a:r>
              <a:rPr lang="en-US"/>
              <a:t>A massa mínima do modelo, excluindo o motor elástico, deve ser de 400 gramas. Quanto às dimensões, a envergadura da asa pode chegar a 40 cm e a do estabilizador a 28 cm. Vale destacar que apenas um elástico, com massa total de até 10 gramas, é permitido por voo. [Use um tom de voz ligeiramente mais firme para ressaltar a importância dessas especificações.]</a:t>
            </a:r>
          </a:p>
          <a:p>
            <a:r>
              <a:rPr lang="en-US"/>
              <a:t/>
            </a:r>
          </a:p>
          <a:p>
            <a:r>
              <a:rPr lang="en-US"/>
              <a:t>Essas restrições nos desafiam a sermos criativos e precisos em nosso design. [Conclua com um tom encorajador.]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explorar os requisitos técnicos para o projeto do nosso minimodelo aéreo. [Faça uma pausa breve para que o público possa absorver a introdução.]</a:t>
            </a:r>
          </a:p>
          <a:p>
            <a:r>
              <a:rPr lang="en-US"/>
              <a:t/>
            </a:r>
          </a:p>
          <a:p>
            <a:r>
              <a:rPr lang="en-US"/>
              <a:t>Primeiramente, os materiais permitidos: temos madeira, papel, plástico em várias formas, filme plástico, colas, linha, arame, tubos plásticos e elásticos. Esses materiais são escolhidos por serem leves e versáteis, essenciais para a construção eficiente do modelo. [Pausa breve para ênfase.]</a:t>
            </a:r>
          </a:p>
          <a:p>
            <a:r>
              <a:rPr lang="en-US"/>
              <a:t/>
            </a:r>
          </a:p>
          <a:p>
            <a:r>
              <a:rPr lang="en-US"/>
              <a:t>É importante lembrar que não podemos usar dispositivos ajustáveis ou sistemas de comando durante o voo. Isso mantém o foco na simplicidade e na habilidade de projetar algo funcional dentro das limitações. A propulsão será feita por hélice acionada por elástico, uma técnica clássica, mas desafiadora. [Dê um sorriso para criar conexão com a plateia.]</a:t>
            </a:r>
          </a:p>
          <a:p>
            <a:r>
              <a:rPr lang="en-US"/>
              <a:t/>
            </a:r>
          </a:p>
          <a:p>
            <a:r>
              <a:rPr lang="en-US"/>
              <a:t>A massa mínima do modelo, excluindo o motor elástico, deve ser de 400 gramas. Quanto às dimensões, a envergadura da asa pode chegar a 40 cm e a do estabilizador a 28 cm. Vale destacar que apenas um elástico, com massa total de até 10 gramas, é permitido por voo. [Use um tom de voz ligeiramente mais firme para ressaltar a importância dessas especificações.]</a:t>
            </a:r>
          </a:p>
          <a:p>
            <a:r>
              <a:rPr lang="en-US"/>
              <a:t/>
            </a:r>
          </a:p>
          <a:p>
            <a:r>
              <a:rPr lang="en-US"/>
              <a:t>Essas restrições nos desafiam a sermos criativos e precisos em nosso design. [Conclua com um tom encorajador.]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explorar os requisitos técnicos para o projeto do nosso minimodelo aéreo. [Faça uma pausa breve para que o público possa absorver a introdução.]</a:t>
            </a:r>
          </a:p>
          <a:p>
            <a:r>
              <a:rPr lang="en-US"/>
              <a:t/>
            </a:r>
          </a:p>
          <a:p>
            <a:r>
              <a:rPr lang="en-US"/>
              <a:t>Primeiramente, os materiais permitidos: temos madeira, papel, plástico em várias formas, filme plástico, colas, linha, arame, tubos plásticos e elásticos. Esses materiais são escolhidos por serem leves e versáteis, essenciais para a construção eficiente do modelo. [Pausa breve para ênfase.]</a:t>
            </a:r>
          </a:p>
          <a:p>
            <a:r>
              <a:rPr lang="en-US"/>
              <a:t/>
            </a:r>
          </a:p>
          <a:p>
            <a:r>
              <a:rPr lang="en-US"/>
              <a:t>É importante lembrar que não podemos usar dispositivos ajustáveis ou sistemas de comando durante o voo. Isso mantém o foco na simplicidade e na habilidade de projetar algo funcional dentro das limitações. A propulsão será feita por hélice acionada por elástico, uma técnica clássica, mas desafiadora. [Dê um sorriso para criar conexão com a plateia.]</a:t>
            </a:r>
          </a:p>
          <a:p>
            <a:r>
              <a:rPr lang="en-US"/>
              <a:t/>
            </a:r>
          </a:p>
          <a:p>
            <a:r>
              <a:rPr lang="en-US"/>
              <a:t>A massa mínima do modelo, excluindo o motor elástico, deve ser de 400 gramas. Quanto às dimensões, a envergadura da asa pode chegar a 40 cm e a do estabilizador a 28 cm. Vale destacar que apenas um elástico, com massa total de até 10 gramas, é permitido por voo. [Use um tom de voz ligeiramente mais firme para ressaltar a importância dessas especificações.]</a:t>
            </a:r>
          </a:p>
          <a:p>
            <a:r>
              <a:rPr lang="en-US"/>
              <a:t/>
            </a:r>
          </a:p>
          <a:p>
            <a:r>
              <a:rPr lang="en-US"/>
              <a:t>Essas restrições nos desafiam a sermos criativos e precisos em nosso design. [Conclua com um tom encorajador.]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explorar os requisitos técnicos para o projeto do nosso minimodelo aéreo. [Faça uma pausa breve para que o público possa absorver a introdução.]</a:t>
            </a:r>
          </a:p>
          <a:p>
            <a:r>
              <a:rPr lang="en-US"/>
              <a:t/>
            </a:r>
          </a:p>
          <a:p>
            <a:r>
              <a:rPr lang="en-US"/>
              <a:t>Primeiramente, os materiais permitidos: temos madeira, papel, plástico em várias formas, filme plástico, colas, linha, arame, tubos plásticos e elásticos. Esses materiais são escolhidos por serem leves e versáteis, essenciais para a construção eficiente do modelo. [Pausa breve para ênfase.]</a:t>
            </a:r>
          </a:p>
          <a:p>
            <a:r>
              <a:rPr lang="en-US"/>
              <a:t/>
            </a:r>
          </a:p>
          <a:p>
            <a:r>
              <a:rPr lang="en-US"/>
              <a:t>É importante lembrar que não podemos usar dispositivos ajustáveis ou sistemas de comando durante o voo. Isso mantém o foco na simplicidade e na habilidade de projetar algo funcional dentro das limitações. A propulsão será feita por hélice acionada por elástico, uma técnica clássica, mas desafiadora. [Dê um sorriso para criar conexão com a plateia.]</a:t>
            </a:r>
          </a:p>
          <a:p>
            <a:r>
              <a:rPr lang="en-US"/>
              <a:t/>
            </a:r>
          </a:p>
          <a:p>
            <a:r>
              <a:rPr lang="en-US"/>
              <a:t>A massa mínima do modelo, excluindo o motor elástico, deve ser de 400 gramas. Quanto às dimensões, a envergadura da asa pode chegar a 40 cm e a do estabilizador a 28 cm. Vale destacar que apenas um elástico, com massa total de até 10 gramas, é permitido por voo. [Use um tom de voz ligeiramente mais firme para ressaltar a importância dessas especificações.]</a:t>
            </a:r>
          </a:p>
          <a:p>
            <a:r>
              <a:rPr lang="en-US"/>
              <a:t/>
            </a:r>
          </a:p>
          <a:p>
            <a:r>
              <a:rPr lang="en-US"/>
              <a:t>Essas restrições nos desafiam a sermos criativos e precisos em nosso design. [Conclua com um tom encorajador.]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explorar os requisitos técnicos para o projeto do nosso minimodelo aéreo. [Faça uma pausa breve para que o público possa absorver a introdução.]</a:t>
            </a:r>
          </a:p>
          <a:p>
            <a:r>
              <a:rPr lang="en-US"/>
              <a:t/>
            </a:r>
          </a:p>
          <a:p>
            <a:r>
              <a:rPr lang="en-US"/>
              <a:t>Primeiramente, os materiais permitidos: temos madeira, papel, plástico em várias formas, filme plástico, colas, linha, arame, tubos plásticos e elásticos. Esses materiais são escolhidos por serem leves e versáteis, essenciais para a construção eficiente do modelo. [Pausa breve para ênfase.]</a:t>
            </a:r>
          </a:p>
          <a:p>
            <a:r>
              <a:rPr lang="en-US"/>
              <a:t/>
            </a:r>
          </a:p>
          <a:p>
            <a:r>
              <a:rPr lang="en-US"/>
              <a:t>É importante lembrar que não podemos usar dispositivos ajustáveis ou sistemas de comando durante o voo. Isso mantém o foco na simplicidade e na habilidade de projetar algo funcional dentro das limitações. A propulsão será feita por hélice acionada por elástico, uma técnica clássica, mas desafiadora. [Dê um sorriso para criar conexão com a plateia.]</a:t>
            </a:r>
          </a:p>
          <a:p>
            <a:r>
              <a:rPr lang="en-US"/>
              <a:t/>
            </a:r>
          </a:p>
          <a:p>
            <a:r>
              <a:rPr lang="en-US"/>
              <a:t>A massa mínima do modelo, excluindo o motor elástico, deve ser de 400 gramas. Quanto às dimensões, a envergadura da asa pode chegar a 40 cm e a do estabilizador a 28 cm. Vale destacar que apenas um elástico, com massa total de até 10 gramas, é permitido por voo. [Use um tom de voz ligeiramente mais firme para ressaltar a importância dessas especificações.]</a:t>
            </a:r>
          </a:p>
          <a:p>
            <a:r>
              <a:rPr lang="en-US"/>
              <a:t/>
            </a:r>
          </a:p>
          <a:p>
            <a:r>
              <a:rPr lang="en-US"/>
              <a:t>Essas restrições nos desafiam a sermos criativos e precisos em nosso design. [Conclua com um tom encorajador.]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2Xyp6qxQ.mp4" Type="http://schemas.microsoft.com/office/2007/relationships/media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jpeg" Type="http://schemas.openxmlformats.org/officeDocument/2006/relationships/image"/><Relationship Id="rId9" Target="../media/VAG2Xyp6qxQ.mp4" Type="http://schemas.openxmlformats.org/officeDocument/2006/relationships/video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6.jpeg" Type="http://schemas.openxmlformats.org/officeDocument/2006/relationships/image"/><Relationship Id="rId6" Target="../media/image57.png" Type="http://schemas.openxmlformats.org/officeDocument/2006/relationships/image"/><Relationship Id="rId7" Target="../media/image58.jpeg" Type="http://schemas.openxmlformats.org/officeDocument/2006/relationships/image"/><Relationship Id="rId8" Target="../media/image5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1.jpeg" Type="http://schemas.openxmlformats.org/officeDocument/2006/relationships/image"/><Relationship Id="rId6" Target="../media/image62.jpeg" Type="http://schemas.openxmlformats.org/officeDocument/2006/relationships/image"/><Relationship Id="rId7" Target="../media/image6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4.jpeg" Type="http://schemas.openxmlformats.org/officeDocument/2006/relationships/image"/><Relationship Id="rId6" Target="../media/image6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6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6767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952182" y="4964578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5608172"/>
                </a:moveTo>
                <a:lnTo>
                  <a:pt x="5608172" y="5608172"/>
                </a:lnTo>
                <a:lnTo>
                  <a:pt x="5608172" y="0"/>
                </a:lnTo>
                <a:lnTo>
                  <a:pt x="0" y="0"/>
                </a:lnTo>
                <a:lnTo>
                  <a:pt x="0" y="56081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-663878" y="-464672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5608172" y="0"/>
                </a:moveTo>
                <a:lnTo>
                  <a:pt x="0" y="0"/>
                </a:lnTo>
                <a:lnTo>
                  <a:pt x="0" y="5608172"/>
                </a:lnTo>
                <a:lnTo>
                  <a:pt x="5608172" y="5608172"/>
                </a:lnTo>
                <a:lnTo>
                  <a:pt x="56081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9064" y="2971378"/>
            <a:ext cx="12449872" cy="309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1"/>
              </a:lnSpc>
            </a:pPr>
            <a:r>
              <a:rPr lang="en-US" b="true" sz="11689" spc="-642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Aeromodelo</a:t>
            </a:r>
          </a:p>
          <a:p>
            <a:pPr algn="ctr">
              <a:lnSpc>
                <a:spcPts val="8989"/>
              </a:lnSpc>
            </a:pPr>
            <a:r>
              <a:rPr lang="en-US" b="true" sz="5799" spc="-318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Planador com propulsão elástica</a:t>
            </a:r>
          </a:p>
          <a:p>
            <a:pPr algn="ctr" marL="0" indent="0" lvl="0">
              <a:lnSpc>
                <a:spcPts val="6199"/>
              </a:lnSpc>
            </a:pPr>
            <a:r>
              <a:rPr lang="en-US" b="true" sz="3999" spc="-219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 3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997539" y="5184826"/>
            <a:ext cx="8449254" cy="2861907"/>
          </a:xfrm>
          <a:custGeom>
            <a:avLst/>
            <a:gdLst/>
            <a:ahLst/>
            <a:cxnLst/>
            <a:rect r="r" b="b" t="t" l="l"/>
            <a:pathLst>
              <a:path h="2861907" w="8449254">
                <a:moveTo>
                  <a:pt x="8449254" y="0"/>
                </a:moveTo>
                <a:lnTo>
                  <a:pt x="0" y="0"/>
                </a:lnTo>
                <a:lnTo>
                  <a:pt x="0" y="2861907"/>
                </a:lnTo>
                <a:lnTo>
                  <a:pt x="8449254" y="2861907"/>
                </a:lnTo>
                <a:lnTo>
                  <a:pt x="84492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409" y="8956897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8"/>
                </a:lnTo>
                <a:lnTo>
                  <a:pt x="0" y="1157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528" t="-33760" r="-55922" b="-6857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6982" y="7807277"/>
            <a:ext cx="13034037" cy="109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</a:pPr>
            <a:r>
              <a:rPr lang="en-US" sz="3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Aprendizado por Projeto Integrado</a:t>
            </a:r>
          </a:p>
          <a:p>
            <a:pPr algn="ctr" marL="0" indent="0" lvl="0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3°sem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6777" y="9072181"/>
            <a:ext cx="4647851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Prof: Joares L. Reis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Prof: Nilo C. Santos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10355" y="7607608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4061" y="-431906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9" y="0"/>
                </a:lnTo>
                <a:lnTo>
                  <a:pt x="8624339" y="2921212"/>
                </a:lnTo>
                <a:lnTo>
                  <a:pt x="0" y="2921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26831" y="0"/>
            <a:ext cx="14234337" cy="10287000"/>
          </a:xfrm>
          <a:custGeom>
            <a:avLst/>
            <a:gdLst/>
            <a:ahLst/>
            <a:cxnLst/>
            <a:rect r="r" b="b" t="t" l="l"/>
            <a:pathLst>
              <a:path h="10287000" w="14234337">
                <a:moveTo>
                  <a:pt x="0" y="0"/>
                </a:moveTo>
                <a:lnTo>
                  <a:pt x="14234338" y="0"/>
                </a:lnTo>
                <a:lnTo>
                  <a:pt x="142343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657600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33555" y="7365789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7934" y="439584"/>
            <a:ext cx="2430649" cy="2700721"/>
          </a:xfrm>
          <a:custGeom>
            <a:avLst/>
            <a:gdLst/>
            <a:ahLst/>
            <a:cxnLst/>
            <a:rect r="r" b="b" t="t" l="l"/>
            <a:pathLst>
              <a:path h="2700721" w="2430649">
                <a:moveTo>
                  <a:pt x="0" y="0"/>
                </a:moveTo>
                <a:lnTo>
                  <a:pt x="2430649" y="0"/>
                </a:lnTo>
                <a:lnTo>
                  <a:pt x="2430649" y="2700721"/>
                </a:lnTo>
                <a:lnTo>
                  <a:pt x="0" y="2700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39584"/>
            <a:ext cx="7115720" cy="9272027"/>
          </a:xfrm>
          <a:custGeom>
            <a:avLst/>
            <a:gdLst/>
            <a:ahLst/>
            <a:cxnLst/>
            <a:rect r="r" b="b" t="t" l="l"/>
            <a:pathLst>
              <a:path h="9272027" w="7115720">
                <a:moveTo>
                  <a:pt x="0" y="0"/>
                </a:moveTo>
                <a:lnTo>
                  <a:pt x="7115720" y="0"/>
                </a:lnTo>
                <a:lnTo>
                  <a:pt x="7115720" y="9272026"/>
                </a:lnTo>
                <a:lnTo>
                  <a:pt x="0" y="92720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325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39584"/>
            <a:ext cx="5911797" cy="9272027"/>
          </a:xfrm>
          <a:custGeom>
            <a:avLst/>
            <a:gdLst/>
            <a:ahLst/>
            <a:cxnLst/>
            <a:rect r="r" b="b" t="t" l="l"/>
            <a:pathLst>
              <a:path h="9272027" w="5911797">
                <a:moveTo>
                  <a:pt x="0" y="0"/>
                </a:moveTo>
                <a:lnTo>
                  <a:pt x="5911797" y="0"/>
                </a:lnTo>
                <a:lnTo>
                  <a:pt x="5911797" y="9272026"/>
                </a:lnTo>
                <a:lnTo>
                  <a:pt x="0" y="9272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182" t="0" r="-10182" b="-2325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  <p:transition spd="med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657600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33555" y="7365789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6567" y="439584"/>
            <a:ext cx="11301259" cy="5777769"/>
          </a:xfrm>
          <a:custGeom>
            <a:avLst/>
            <a:gdLst/>
            <a:ahLst/>
            <a:cxnLst/>
            <a:rect r="r" b="b" t="t" l="l"/>
            <a:pathLst>
              <a:path h="5777769" w="11301259">
                <a:moveTo>
                  <a:pt x="0" y="0"/>
                </a:moveTo>
                <a:lnTo>
                  <a:pt x="11301259" y="0"/>
                </a:lnTo>
                <a:lnTo>
                  <a:pt x="11301259" y="5777768"/>
                </a:lnTo>
                <a:lnTo>
                  <a:pt x="0" y="5777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275981" y="439584"/>
            <a:ext cx="5405732" cy="7207643"/>
          </a:xfrm>
          <a:custGeom>
            <a:avLst/>
            <a:gdLst/>
            <a:ahLst/>
            <a:cxnLst/>
            <a:rect r="r" b="b" t="t" l="l"/>
            <a:pathLst>
              <a:path h="7207643" w="5405732">
                <a:moveTo>
                  <a:pt x="0" y="0"/>
                </a:moveTo>
                <a:lnTo>
                  <a:pt x="5405732" y="0"/>
                </a:lnTo>
                <a:lnTo>
                  <a:pt x="5405732" y="7207642"/>
                </a:lnTo>
                <a:lnTo>
                  <a:pt x="0" y="720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36567" y="5862789"/>
            <a:ext cx="3876360" cy="4114800"/>
          </a:xfrm>
          <a:custGeom>
            <a:avLst/>
            <a:gdLst/>
            <a:ahLst/>
            <a:cxnLst/>
            <a:rect r="r" b="b" t="t" l="l"/>
            <a:pathLst>
              <a:path h="4114800" w="3876360">
                <a:moveTo>
                  <a:pt x="0" y="0"/>
                </a:moveTo>
                <a:lnTo>
                  <a:pt x="3876360" y="0"/>
                </a:lnTo>
                <a:lnTo>
                  <a:pt x="3876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514350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023217" y="-976316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710609" y="3297985"/>
            <a:ext cx="5261874" cy="7015832"/>
          </a:xfrm>
          <a:custGeom>
            <a:avLst/>
            <a:gdLst/>
            <a:ahLst/>
            <a:cxnLst/>
            <a:rect r="r" b="b" t="t" l="l"/>
            <a:pathLst>
              <a:path h="7015832" w="5261874">
                <a:moveTo>
                  <a:pt x="0" y="0"/>
                </a:moveTo>
                <a:lnTo>
                  <a:pt x="5261874" y="0"/>
                </a:lnTo>
                <a:lnTo>
                  <a:pt x="5261874" y="7015832"/>
                </a:lnTo>
                <a:lnTo>
                  <a:pt x="0" y="701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11392" y="1136559"/>
            <a:ext cx="2263436" cy="3481390"/>
          </a:xfrm>
          <a:custGeom>
            <a:avLst/>
            <a:gdLst/>
            <a:ahLst/>
            <a:cxnLst/>
            <a:rect r="r" b="b" t="t" l="l"/>
            <a:pathLst>
              <a:path h="3481390" w="2263436">
                <a:moveTo>
                  <a:pt x="0" y="0"/>
                </a:moveTo>
                <a:lnTo>
                  <a:pt x="2263437" y="0"/>
                </a:lnTo>
                <a:lnTo>
                  <a:pt x="2263437" y="3481389"/>
                </a:lnTo>
                <a:lnTo>
                  <a:pt x="0" y="3481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4853" r="-133279" b="-1736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75612" y="5292178"/>
            <a:ext cx="4334997" cy="2438436"/>
          </a:xfrm>
          <a:custGeom>
            <a:avLst/>
            <a:gdLst/>
            <a:ahLst/>
            <a:cxnLst/>
            <a:rect r="r" b="b" t="t" l="l"/>
            <a:pathLst>
              <a:path h="2438436" w="4334997">
                <a:moveTo>
                  <a:pt x="0" y="0"/>
                </a:moveTo>
                <a:lnTo>
                  <a:pt x="4334997" y="0"/>
                </a:lnTo>
                <a:lnTo>
                  <a:pt x="4334997" y="2438435"/>
                </a:lnTo>
                <a:lnTo>
                  <a:pt x="0" y="2438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11821" y="4174964"/>
            <a:ext cx="3201432" cy="3201432"/>
          </a:xfrm>
          <a:custGeom>
            <a:avLst/>
            <a:gdLst/>
            <a:ahLst/>
            <a:cxnLst/>
            <a:rect r="r" b="b" t="t" l="l"/>
            <a:pathLst>
              <a:path h="3201432" w="3201432">
                <a:moveTo>
                  <a:pt x="0" y="0"/>
                </a:moveTo>
                <a:lnTo>
                  <a:pt x="3201432" y="0"/>
                </a:lnTo>
                <a:lnTo>
                  <a:pt x="3201432" y="3201432"/>
                </a:lnTo>
                <a:lnTo>
                  <a:pt x="0" y="3201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81924" y="7627686"/>
            <a:ext cx="3261227" cy="3261227"/>
          </a:xfrm>
          <a:custGeom>
            <a:avLst/>
            <a:gdLst/>
            <a:ahLst/>
            <a:cxnLst/>
            <a:rect r="r" b="b" t="t" l="l"/>
            <a:pathLst>
              <a:path h="3261227" w="3261227">
                <a:moveTo>
                  <a:pt x="0" y="0"/>
                </a:moveTo>
                <a:lnTo>
                  <a:pt x="3261227" y="0"/>
                </a:lnTo>
                <a:lnTo>
                  <a:pt x="3261227" y="3261228"/>
                </a:lnTo>
                <a:lnTo>
                  <a:pt x="0" y="32612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13585" y="-32474"/>
            <a:ext cx="2130415" cy="1782592"/>
          </a:xfrm>
          <a:custGeom>
            <a:avLst/>
            <a:gdLst/>
            <a:ahLst/>
            <a:cxnLst/>
            <a:rect r="r" b="b" t="t" l="l"/>
            <a:pathLst>
              <a:path h="1782592" w="2130415">
                <a:moveTo>
                  <a:pt x="0" y="0"/>
                </a:moveTo>
                <a:lnTo>
                  <a:pt x="2130415" y="0"/>
                </a:lnTo>
                <a:lnTo>
                  <a:pt x="2130415" y="1782592"/>
                </a:lnTo>
                <a:lnTo>
                  <a:pt x="0" y="1782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26632" y="182736"/>
            <a:ext cx="1157577" cy="1168197"/>
          </a:xfrm>
          <a:custGeom>
            <a:avLst/>
            <a:gdLst/>
            <a:ahLst/>
            <a:cxnLst/>
            <a:rect r="r" b="b" t="t" l="l"/>
            <a:pathLst>
              <a:path h="1168197" w="1157577">
                <a:moveTo>
                  <a:pt x="0" y="0"/>
                </a:moveTo>
                <a:lnTo>
                  <a:pt x="1157577" y="0"/>
                </a:lnTo>
                <a:lnTo>
                  <a:pt x="1157577" y="1168197"/>
                </a:lnTo>
                <a:lnTo>
                  <a:pt x="0" y="11681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708" y="1600980"/>
            <a:ext cx="11769521" cy="39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Inicialmente planejamos usar </a:t>
            </a: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papelão </a:t>
            </a: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 </a:t>
            </a: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poliestireno EPS </a:t>
            </a: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nas asas e na empenagem, mas descartamos ess</a:t>
            </a: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</a:t>
            </a: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ma</a:t>
            </a: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eriais por serem pesados e frágeis, inviáveis para o voo.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 marL="0" indent="0" lvl="0">
              <a:lnSpc>
                <a:spcPts val="47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-2588292" y="243751"/>
            <a:ext cx="12393712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Alterações </a:t>
            </a:r>
          </a:p>
        </p:txBody>
      </p:sp>
    </p:spTree>
  </p:cSld>
  <p:clrMapOvr>
    <a:masterClrMapping/>
  </p:clrMapOvr>
  <p:transition spd="med">
    <p:cover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514350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798221" y="-346279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12686" y="482729"/>
            <a:ext cx="5848746" cy="3289919"/>
          </a:xfrm>
          <a:custGeom>
            <a:avLst/>
            <a:gdLst/>
            <a:ahLst/>
            <a:cxnLst/>
            <a:rect r="r" b="b" t="t" l="l"/>
            <a:pathLst>
              <a:path h="3289919" w="5848746">
                <a:moveTo>
                  <a:pt x="0" y="0"/>
                </a:moveTo>
                <a:lnTo>
                  <a:pt x="5848746" y="0"/>
                </a:lnTo>
                <a:lnTo>
                  <a:pt x="5848746" y="3289920"/>
                </a:lnTo>
                <a:lnTo>
                  <a:pt x="0" y="32899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94923" y="7746391"/>
            <a:ext cx="4710841" cy="1909093"/>
          </a:xfrm>
          <a:custGeom>
            <a:avLst/>
            <a:gdLst/>
            <a:ahLst/>
            <a:cxnLst/>
            <a:rect r="r" b="b" t="t" l="l"/>
            <a:pathLst>
              <a:path h="1909093" w="4710841">
                <a:moveTo>
                  <a:pt x="0" y="0"/>
                </a:moveTo>
                <a:lnTo>
                  <a:pt x="4710840" y="0"/>
                </a:lnTo>
                <a:lnTo>
                  <a:pt x="4710840" y="1909093"/>
                </a:lnTo>
                <a:lnTo>
                  <a:pt x="0" y="1909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525" t="-101558" r="-63373" b="-1314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4379" y="4591094"/>
            <a:ext cx="6468372" cy="4851279"/>
          </a:xfrm>
          <a:custGeom>
            <a:avLst/>
            <a:gdLst/>
            <a:ahLst/>
            <a:cxnLst/>
            <a:rect r="r" b="b" t="t" l="l"/>
            <a:pathLst>
              <a:path h="4851279" w="6468372">
                <a:moveTo>
                  <a:pt x="0" y="0"/>
                </a:moveTo>
                <a:lnTo>
                  <a:pt x="6468372" y="0"/>
                </a:lnTo>
                <a:lnTo>
                  <a:pt x="6468372" y="4851279"/>
                </a:lnTo>
                <a:lnTo>
                  <a:pt x="0" y="4851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412686" y="4226510"/>
            <a:ext cx="4875314" cy="2755612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7398499" y="211514"/>
            <a:ext cx="1147094" cy="1147094"/>
          </a:xfrm>
          <a:custGeom>
            <a:avLst/>
            <a:gdLst/>
            <a:ahLst/>
            <a:cxnLst/>
            <a:rect r="r" b="b" t="t" l="l"/>
            <a:pathLst>
              <a:path h="1147094" w="1147094">
                <a:moveTo>
                  <a:pt x="0" y="0"/>
                </a:moveTo>
                <a:lnTo>
                  <a:pt x="1147094" y="0"/>
                </a:lnTo>
                <a:lnTo>
                  <a:pt x="1147094" y="1147094"/>
                </a:lnTo>
                <a:lnTo>
                  <a:pt x="0" y="1147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1648" y="4848053"/>
            <a:ext cx="4504704" cy="4594320"/>
          </a:xfrm>
          <a:custGeom>
            <a:avLst/>
            <a:gdLst/>
            <a:ahLst/>
            <a:cxnLst/>
            <a:rect r="r" b="b" t="t" l="l"/>
            <a:pathLst>
              <a:path h="4594320" w="4504704">
                <a:moveTo>
                  <a:pt x="0" y="0"/>
                </a:moveTo>
                <a:lnTo>
                  <a:pt x="4504704" y="0"/>
                </a:lnTo>
                <a:lnTo>
                  <a:pt x="4504704" y="4594320"/>
                </a:lnTo>
                <a:lnTo>
                  <a:pt x="0" y="45943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5756" r="-7770" b="-4196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2423595" y="261978"/>
            <a:ext cx="12393712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Alterações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508169"/>
            <a:ext cx="11931406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resolver o problema, optamos por utilizar uma chapa de 5 mm de </a:t>
            </a:r>
            <a:r>
              <a:rPr lang="en-US" b="true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Depron </a:t>
            </a: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(poliestireno extrudado – </a:t>
            </a:r>
            <a:r>
              <a:rPr lang="en-US" b="true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XPS</a:t>
            </a: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). O XPS é um material mais unido em nível celular, fazendo com o que a </a:t>
            </a:r>
            <a:r>
              <a:rPr lang="en-US" b="true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chapa </a:t>
            </a: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seja </a:t>
            </a:r>
            <a:r>
              <a:rPr lang="en-US" b="true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mais resistente</a:t>
            </a: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diversos tipos tensões e modificações!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514350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023217" y="-976316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5066" y="4314897"/>
            <a:ext cx="7847233" cy="5895860"/>
          </a:xfrm>
          <a:custGeom>
            <a:avLst/>
            <a:gdLst/>
            <a:ahLst/>
            <a:cxnLst/>
            <a:rect r="r" b="b" t="t" l="l"/>
            <a:pathLst>
              <a:path h="5895860" w="7847233">
                <a:moveTo>
                  <a:pt x="0" y="0"/>
                </a:moveTo>
                <a:lnTo>
                  <a:pt x="7847233" y="0"/>
                </a:lnTo>
                <a:lnTo>
                  <a:pt x="7847233" y="5895860"/>
                </a:lnTo>
                <a:lnTo>
                  <a:pt x="0" y="5895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28040" y="779429"/>
            <a:ext cx="2800525" cy="3734034"/>
          </a:xfrm>
          <a:custGeom>
            <a:avLst/>
            <a:gdLst/>
            <a:ahLst/>
            <a:cxnLst/>
            <a:rect r="r" b="b" t="t" l="l"/>
            <a:pathLst>
              <a:path h="3734034" w="2800525">
                <a:moveTo>
                  <a:pt x="0" y="0"/>
                </a:moveTo>
                <a:lnTo>
                  <a:pt x="2800525" y="0"/>
                </a:lnTo>
                <a:lnTo>
                  <a:pt x="2800525" y="3734034"/>
                </a:lnTo>
                <a:lnTo>
                  <a:pt x="0" y="3734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23217" y="6036364"/>
            <a:ext cx="5210172" cy="3704050"/>
          </a:xfrm>
          <a:custGeom>
            <a:avLst/>
            <a:gdLst/>
            <a:ahLst/>
            <a:cxnLst/>
            <a:rect r="r" b="b" t="t" l="l"/>
            <a:pathLst>
              <a:path h="3704050" w="5210172">
                <a:moveTo>
                  <a:pt x="0" y="0"/>
                </a:moveTo>
                <a:lnTo>
                  <a:pt x="5210172" y="0"/>
                </a:lnTo>
                <a:lnTo>
                  <a:pt x="5210172" y="3704051"/>
                </a:lnTo>
                <a:lnTo>
                  <a:pt x="0" y="3704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77238" y="248771"/>
            <a:ext cx="1492983" cy="1101075"/>
          </a:xfrm>
          <a:custGeom>
            <a:avLst/>
            <a:gdLst/>
            <a:ahLst/>
            <a:cxnLst/>
            <a:rect r="r" b="b" t="t" l="l"/>
            <a:pathLst>
              <a:path h="1101075" w="1492983">
                <a:moveTo>
                  <a:pt x="0" y="0"/>
                </a:moveTo>
                <a:lnTo>
                  <a:pt x="1492983" y="0"/>
                </a:lnTo>
                <a:lnTo>
                  <a:pt x="1492983" y="1101075"/>
                </a:lnTo>
                <a:lnTo>
                  <a:pt x="0" y="11010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28459" y="4459246"/>
            <a:ext cx="7462983" cy="5607161"/>
          </a:xfrm>
          <a:custGeom>
            <a:avLst/>
            <a:gdLst/>
            <a:ahLst/>
            <a:cxnLst/>
            <a:rect r="r" b="b" t="t" l="l"/>
            <a:pathLst>
              <a:path h="5607161" w="7462983">
                <a:moveTo>
                  <a:pt x="0" y="0"/>
                </a:moveTo>
                <a:lnTo>
                  <a:pt x="7462983" y="0"/>
                </a:lnTo>
                <a:lnTo>
                  <a:pt x="7462983" y="5607161"/>
                </a:lnTo>
                <a:lnTo>
                  <a:pt x="0" y="5607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360485" y="276225"/>
            <a:ext cx="12393712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Alterações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692374"/>
            <a:ext cx="11931406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Por fim, a última modificação de grande proporção em nosso foi adicionar </a:t>
            </a:r>
            <a:r>
              <a:rPr lang="en-US" b="true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winglets </a:t>
            </a: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 nosso planador!</a:t>
            </a:r>
          </a:p>
          <a:p>
            <a:pPr algn="ctr">
              <a:lnSpc>
                <a:spcPts val="4900"/>
              </a:lnSpc>
            </a:pPr>
          </a:p>
          <a:p>
            <a:pPr algn="ctr" marL="0" indent="0" lvl="0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Fizemos isso para tentar anular o vórtice de ponta de asa que estava gerando tendências no planador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798221" y="514350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9753" y="1985785"/>
            <a:ext cx="2304751" cy="2407051"/>
          </a:xfrm>
          <a:custGeom>
            <a:avLst/>
            <a:gdLst/>
            <a:ahLst/>
            <a:cxnLst/>
            <a:rect r="r" b="b" t="t" l="l"/>
            <a:pathLst>
              <a:path h="2407051" w="2304751">
                <a:moveTo>
                  <a:pt x="0" y="0"/>
                </a:moveTo>
                <a:lnTo>
                  <a:pt x="2304751" y="0"/>
                </a:lnTo>
                <a:lnTo>
                  <a:pt x="2304751" y="2407050"/>
                </a:lnTo>
                <a:lnTo>
                  <a:pt x="0" y="2407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50090" y="1985785"/>
            <a:ext cx="2397021" cy="2407051"/>
          </a:xfrm>
          <a:custGeom>
            <a:avLst/>
            <a:gdLst/>
            <a:ahLst/>
            <a:cxnLst/>
            <a:rect r="r" b="b" t="t" l="l"/>
            <a:pathLst>
              <a:path h="2407051" w="2397021">
                <a:moveTo>
                  <a:pt x="0" y="0"/>
                </a:moveTo>
                <a:lnTo>
                  <a:pt x="2397021" y="0"/>
                </a:lnTo>
                <a:lnTo>
                  <a:pt x="2397021" y="2407050"/>
                </a:lnTo>
                <a:lnTo>
                  <a:pt x="0" y="2407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18686" y="1828008"/>
            <a:ext cx="4565226" cy="2564827"/>
          </a:xfrm>
          <a:custGeom>
            <a:avLst/>
            <a:gdLst/>
            <a:ahLst/>
            <a:cxnLst/>
            <a:rect r="r" b="b" t="t" l="l"/>
            <a:pathLst>
              <a:path h="2564827" w="4565226">
                <a:moveTo>
                  <a:pt x="0" y="0"/>
                </a:moveTo>
                <a:lnTo>
                  <a:pt x="4565226" y="0"/>
                </a:lnTo>
                <a:lnTo>
                  <a:pt x="4565226" y="2564827"/>
                </a:lnTo>
                <a:lnTo>
                  <a:pt x="0" y="2564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98221" y="0"/>
            <a:ext cx="5713679" cy="4292857"/>
          </a:xfrm>
          <a:custGeom>
            <a:avLst/>
            <a:gdLst/>
            <a:ahLst/>
            <a:cxnLst/>
            <a:rect r="r" b="b" t="t" l="l"/>
            <a:pathLst>
              <a:path h="4292857" w="5713679">
                <a:moveTo>
                  <a:pt x="0" y="0"/>
                </a:moveTo>
                <a:lnTo>
                  <a:pt x="5713678" y="0"/>
                </a:lnTo>
                <a:lnTo>
                  <a:pt x="5713678" y="4292857"/>
                </a:lnTo>
                <a:lnTo>
                  <a:pt x="0" y="4292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33534" y="505617"/>
            <a:ext cx="12393712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Medidas Finais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067300"/>
            <a:ext cx="11931406" cy="432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Fuselagem: 28x8cm;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Fuselagem + Estabilizador Horizontal: 34x3cm;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Asa + Winglets: 40x8cm;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Estabilizador Horizontal: 16,5x6cm;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Estabilizador Vertical: 7x6cm;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Conjunto de Hélices: 15cm;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69393" y="-83343"/>
            <a:ext cx="5138787" cy="10453686"/>
            <a:chOff x="0" y="0"/>
            <a:chExt cx="6851716" cy="13938249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086533"/>
              <a:ext cx="6851716" cy="6851716"/>
            </a:xfrm>
            <a:custGeom>
              <a:avLst/>
              <a:gdLst/>
              <a:ahLst/>
              <a:cxnLst/>
              <a:rect r="r" b="b" t="t" l="l"/>
              <a:pathLst>
                <a:path h="6851716" w="6851716">
                  <a:moveTo>
                    <a:pt x="0" y="6851716"/>
                  </a:moveTo>
                  <a:lnTo>
                    <a:pt x="6851716" y="6851716"/>
                  </a:lnTo>
                  <a:lnTo>
                    <a:pt x="6851716" y="0"/>
                  </a:lnTo>
                  <a:lnTo>
                    <a:pt x="0" y="0"/>
                  </a:lnTo>
                  <a:lnTo>
                    <a:pt x="0" y="685171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6851716" cy="6851716"/>
            </a:xfrm>
            <a:custGeom>
              <a:avLst/>
              <a:gdLst/>
              <a:ahLst/>
              <a:cxnLst/>
              <a:rect r="r" b="b" t="t" l="l"/>
              <a:pathLst>
                <a:path h="6851716" w="6851716">
                  <a:moveTo>
                    <a:pt x="6851716" y="0"/>
                  </a:moveTo>
                  <a:lnTo>
                    <a:pt x="0" y="0"/>
                  </a:lnTo>
                  <a:lnTo>
                    <a:pt x="0" y="6851716"/>
                  </a:lnTo>
                  <a:lnTo>
                    <a:pt x="6851716" y="6851716"/>
                  </a:lnTo>
                  <a:lnTo>
                    <a:pt x="685171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3431399"/>
            <a:ext cx="3342629" cy="334262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3171785" y="1898044"/>
            <a:ext cx="9727984" cy="795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74"/>
              </a:lnSpc>
            </a:pPr>
            <a:r>
              <a:rPr lang="en-US" b="true" sz="34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Preparação para testes</a:t>
            </a:r>
          </a:p>
          <a:p>
            <a:pPr algn="just">
              <a:lnSpc>
                <a:spcPts val="3188"/>
              </a:lnSpc>
            </a:pPr>
          </a:p>
          <a:p>
            <a:pPr algn="just" marL="639291" indent="-319646" lvl="1">
              <a:lnSpc>
                <a:spcPts val="5418"/>
              </a:lnSpc>
              <a:buFont typeface="Arial"/>
              <a:buChar char="•"/>
            </a:pPr>
            <a:r>
              <a:rPr lang="en-US" sz="29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Condições de voo indoor;</a:t>
            </a:r>
          </a:p>
          <a:p>
            <a:pPr algn="just" marL="639291" indent="-319646" lvl="1">
              <a:lnSpc>
                <a:spcPts val="5418"/>
              </a:lnSpc>
              <a:buFont typeface="Arial"/>
              <a:buChar char="•"/>
            </a:pPr>
            <a:r>
              <a:rPr lang="en-US" sz="29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Requisitos do projeto;</a:t>
            </a:r>
          </a:p>
          <a:p>
            <a:pPr algn="just" marL="639291" indent="-319646" lvl="1">
              <a:lnSpc>
                <a:spcPts val="5418"/>
              </a:lnSpc>
              <a:buFont typeface="Arial"/>
              <a:buChar char="•"/>
            </a:pPr>
            <a:r>
              <a:rPr lang="en-US" sz="29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Inspeção visual;</a:t>
            </a:r>
          </a:p>
          <a:p>
            <a:pPr algn="just" marL="639291" indent="-319646" lvl="1">
              <a:lnSpc>
                <a:spcPts val="5418"/>
              </a:lnSpc>
              <a:buFont typeface="Arial"/>
              <a:buChar char="•"/>
            </a:pPr>
            <a:r>
              <a:rPr lang="en-US" sz="29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Voltas no elástico:</a:t>
            </a:r>
          </a:p>
          <a:p>
            <a:pPr algn="just" marL="1278582" indent="-426194" lvl="2">
              <a:lnSpc>
                <a:spcPts val="5418"/>
              </a:lnSpc>
              <a:buFont typeface="Arial"/>
              <a:buChar char="⚬"/>
            </a:pPr>
            <a:r>
              <a:rPr lang="en-US" sz="29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20;</a:t>
            </a:r>
          </a:p>
          <a:p>
            <a:pPr algn="just" marL="1278582" indent="-426194" lvl="2">
              <a:lnSpc>
                <a:spcPts val="5418"/>
              </a:lnSpc>
              <a:buFont typeface="Arial"/>
              <a:buChar char="⚬"/>
            </a:pPr>
            <a:r>
              <a:rPr lang="en-US" sz="29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30;</a:t>
            </a:r>
          </a:p>
          <a:p>
            <a:pPr algn="just" marL="1278582" indent="-426194" lvl="2">
              <a:lnSpc>
                <a:spcPts val="5418"/>
              </a:lnSpc>
              <a:buFont typeface="Arial"/>
              <a:buChar char="⚬"/>
            </a:pPr>
            <a:r>
              <a:rPr lang="en-US" sz="29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40.</a:t>
            </a:r>
          </a:p>
          <a:p>
            <a:pPr algn="just" marL="639291" indent="-319646" lvl="1">
              <a:lnSpc>
                <a:spcPts val="5418"/>
              </a:lnSpc>
              <a:buFont typeface="Arial"/>
              <a:buChar char="•"/>
            </a:pPr>
            <a:r>
              <a:rPr lang="en-US" sz="29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Configurações:</a:t>
            </a:r>
          </a:p>
          <a:p>
            <a:pPr algn="just" marL="1278582" indent="-426194" lvl="2">
              <a:lnSpc>
                <a:spcPts val="5418"/>
              </a:lnSpc>
              <a:buFont typeface="Arial"/>
              <a:buChar char="⚬"/>
            </a:pPr>
            <a:r>
              <a:rPr lang="en-US" sz="29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Sem Winglet;</a:t>
            </a:r>
          </a:p>
          <a:p>
            <a:pPr algn="just" marL="1153291" indent="-384430" lvl="2">
              <a:lnSpc>
                <a:spcPts val="4887"/>
              </a:lnSpc>
              <a:buFont typeface="Arial"/>
              <a:buChar char="⚬"/>
            </a:pPr>
            <a:r>
              <a:rPr lang="en-US" sz="26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 Winglet.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68567" y="3095952"/>
            <a:ext cx="3488733" cy="6330072"/>
          </a:xfrm>
          <a:custGeom>
            <a:avLst/>
            <a:gdLst/>
            <a:ahLst/>
            <a:cxnLst/>
            <a:rect r="r" b="b" t="t" l="l"/>
            <a:pathLst>
              <a:path h="6330072" w="3488733">
                <a:moveTo>
                  <a:pt x="0" y="0"/>
                </a:moveTo>
                <a:lnTo>
                  <a:pt x="3488733" y="0"/>
                </a:lnTo>
                <a:lnTo>
                  <a:pt x="3488733" y="6330072"/>
                </a:lnTo>
                <a:lnTo>
                  <a:pt x="0" y="6330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54683" y="6604106"/>
            <a:ext cx="6195842" cy="3472395"/>
          </a:xfrm>
          <a:custGeom>
            <a:avLst/>
            <a:gdLst/>
            <a:ahLst/>
            <a:cxnLst/>
            <a:rect r="r" b="b" t="t" l="l"/>
            <a:pathLst>
              <a:path h="3472395" w="6195842">
                <a:moveTo>
                  <a:pt x="0" y="0"/>
                </a:moveTo>
                <a:lnTo>
                  <a:pt x="6195842" y="0"/>
                </a:lnTo>
                <a:lnTo>
                  <a:pt x="6195842" y="3472395"/>
                </a:lnTo>
                <a:lnTo>
                  <a:pt x="0" y="347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71" t="-27899" r="-8918" b="-2022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1919076"/>
            <a:ext cx="4384901" cy="4341912"/>
          </a:xfrm>
          <a:custGeom>
            <a:avLst/>
            <a:gdLst/>
            <a:ahLst/>
            <a:cxnLst/>
            <a:rect r="r" b="b" t="t" l="l"/>
            <a:pathLst>
              <a:path h="4341912" w="4384901">
                <a:moveTo>
                  <a:pt x="0" y="0"/>
                </a:moveTo>
                <a:lnTo>
                  <a:pt x="4384901" y="0"/>
                </a:lnTo>
                <a:lnTo>
                  <a:pt x="4384901" y="4341912"/>
                </a:lnTo>
                <a:lnTo>
                  <a:pt x="0" y="4341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16" t="-55982" r="-12779" b="-5697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51133" y="414549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Testes de voo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21430" y="3750945"/>
            <a:ext cx="3993121" cy="3993121"/>
          </a:xfrm>
          <a:custGeom>
            <a:avLst/>
            <a:gdLst/>
            <a:ahLst/>
            <a:cxnLst/>
            <a:rect r="r" b="b" t="t" l="l"/>
            <a:pathLst>
              <a:path h="3993121" w="3993121">
                <a:moveTo>
                  <a:pt x="0" y="0"/>
                </a:moveTo>
                <a:lnTo>
                  <a:pt x="3993121" y="0"/>
                </a:lnTo>
                <a:lnTo>
                  <a:pt x="3993121" y="3993121"/>
                </a:lnTo>
                <a:lnTo>
                  <a:pt x="0" y="3993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45269" y="3612802"/>
            <a:ext cx="4276161" cy="4276161"/>
          </a:xfrm>
          <a:custGeom>
            <a:avLst/>
            <a:gdLst/>
            <a:ahLst/>
            <a:cxnLst/>
            <a:rect r="r" b="b" t="t" l="l"/>
            <a:pathLst>
              <a:path h="4276161" w="4276161">
                <a:moveTo>
                  <a:pt x="0" y="0"/>
                </a:moveTo>
                <a:lnTo>
                  <a:pt x="4276161" y="0"/>
                </a:lnTo>
                <a:lnTo>
                  <a:pt x="4276161" y="4276162"/>
                </a:lnTo>
                <a:lnTo>
                  <a:pt x="0" y="4276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17127" y="3750945"/>
            <a:ext cx="5828142" cy="4050559"/>
          </a:xfrm>
          <a:custGeom>
            <a:avLst/>
            <a:gdLst/>
            <a:ahLst/>
            <a:cxnLst/>
            <a:rect r="r" b="b" t="t" l="l"/>
            <a:pathLst>
              <a:path h="4050559" w="5828142">
                <a:moveTo>
                  <a:pt x="0" y="0"/>
                </a:moveTo>
                <a:lnTo>
                  <a:pt x="5828142" y="0"/>
                </a:lnTo>
                <a:lnTo>
                  <a:pt x="5828142" y="4050559"/>
                </a:lnTo>
                <a:lnTo>
                  <a:pt x="0" y="40505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3504" y="765631"/>
            <a:ext cx="8880496" cy="115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38"/>
              </a:lnSpc>
            </a:pPr>
            <a:r>
              <a:rPr lang="en-US" b="true" sz="9073" spc="-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Custos Finais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2269142"/>
            <a:ext cx="1781442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3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custo final real do projeto foi de R$ 97,00, um desvio em relação à nossa estimativa inicial otimista de R$ 54,90.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3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Este aumento de R$ 42,10 o de desvio foi crucial e resultou de ajustes inesperados em materiais e métodos de fabricação para garantir o desempenho e a durabilidade exigidos para o sucesso final do aeromodelo.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21430" y="7500861"/>
            <a:ext cx="469161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14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Madeira Balsa: Sem custos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00133" y="7500861"/>
            <a:ext cx="5366434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14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Aeromodelo comprada  para inspiração: Custo de R$60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7127" y="7500861"/>
            <a:ext cx="5653445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14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Isopor (poliestireno expandido): Custo de R$15</a:t>
            </a:r>
          </a:p>
        </p:txBody>
      </p:sp>
    </p:spTree>
  </p:cSld>
  <p:clrMapOvr>
    <a:masterClrMapping/>
  </p:clrMapOvr>
  <p:transition spd="med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60248" y="2054878"/>
            <a:ext cx="3028380" cy="4816509"/>
          </a:xfrm>
          <a:custGeom>
            <a:avLst/>
            <a:gdLst/>
            <a:ahLst/>
            <a:cxnLst/>
            <a:rect r="r" b="b" t="t" l="l"/>
            <a:pathLst>
              <a:path h="4816509" w="3028380">
                <a:moveTo>
                  <a:pt x="0" y="0"/>
                </a:moveTo>
                <a:lnTo>
                  <a:pt x="3028380" y="0"/>
                </a:lnTo>
                <a:lnTo>
                  <a:pt x="3028380" y="4816509"/>
                </a:lnTo>
                <a:lnTo>
                  <a:pt x="0" y="4816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63238" y="2054878"/>
            <a:ext cx="4816509" cy="4816509"/>
          </a:xfrm>
          <a:custGeom>
            <a:avLst/>
            <a:gdLst/>
            <a:ahLst/>
            <a:cxnLst/>
            <a:rect r="r" b="b" t="t" l="l"/>
            <a:pathLst>
              <a:path h="4816509" w="4816509">
                <a:moveTo>
                  <a:pt x="0" y="0"/>
                </a:moveTo>
                <a:lnTo>
                  <a:pt x="4816509" y="0"/>
                </a:lnTo>
                <a:lnTo>
                  <a:pt x="4816509" y="4816509"/>
                </a:lnTo>
                <a:lnTo>
                  <a:pt x="0" y="4816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3504" y="765631"/>
            <a:ext cx="8880496" cy="115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38"/>
              </a:lnSpc>
            </a:pPr>
            <a:r>
              <a:rPr lang="en-US" b="true" sz="9073" spc="-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Custos Finais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17812" y="6783528"/>
            <a:ext cx="571325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-1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Hélice e gancho: Custo de R$15 incluso no kit do aeromodelo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62362" y="6783528"/>
            <a:ext cx="321825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14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Elastico: Custo deR$ 7</a:t>
            </a:r>
          </a:p>
        </p:txBody>
      </p:sp>
    </p:spTree>
  </p:cSld>
  <p:clrMapOvr>
    <a:masterClrMapping/>
  </p:clrMapOvr>
  <p:transition spd="med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27195" y="1028700"/>
            <a:ext cx="2245969" cy="22459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8888" r="0" b="-3888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24757" y="1028700"/>
            <a:ext cx="2245969" cy="224596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13331" y="1028700"/>
            <a:ext cx="2245969" cy="224596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58570" t="-67067" r="-7443" b="-5428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424757" y="6101104"/>
            <a:ext cx="2245969" cy="224596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48152" t="-53195" r="-47786" b="-10805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013331" y="6101104"/>
            <a:ext cx="2245969" cy="224596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727" r="0" b="-2272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719044" y="6101104"/>
            <a:ext cx="2245969" cy="224596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751" t="-15192" r="0" b="-1914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0"/>
            <a:ext cx="5489779" cy="10287000"/>
            <a:chOff x="0" y="0"/>
            <a:chExt cx="1445868" cy="2709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586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5868">
                  <a:moveTo>
                    <a:pt x="0" y="0"/>
                  </a:moveTo>
                  <a:lnTo>
                    <a:pt x="1445868" y="0"/>
                  </a:lnTo>
                  <a:lnTo>
                    <a:pt x="14458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44586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0" y="4056620"/>
            <a:ext cx="5489779" cy="4617873"/>
          </a:xfrm>
          <a:custGeom>
            <a:avLst/>
            <a:gdLst/>
            <a:ahLst/>
            <a:cxnLst/>
            <a:rect r="r" b="b" t="t" l="l"/>
            <a:pathLst>
              <a:path h="4617873" w="5489779">
                <a:moveTo>
                  <a:pt x="0" y="0"/>
                </a:moveTo>
                <a:lnTo>
                  <a:pt x="5489779" y="0"/>
                </a:lnTo>
                <a:lnTo>
                  <a:pt x="5489779" y="4617873"/>
                </a:lnTo>
                <a:lnTo>
                  <a:pt x="0" y="4617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902" t="-26626" r="-15994" b="-28985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-544772" y="1193806"/>
            <a:ext cx="6432857" cy="132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Equipe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88085" y="3368462"/>
            <a:ext cx="3319314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André Antunes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 Master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45937" y="3368462"/>
            <a:ext cx="2408486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Luiz Fortes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96337" y="8442322"/>
            <a:ext cx="2491383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Lucas Cobo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32621" y="8442322"/>
            <a:ext cx="3830241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Leonardo Gabriel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66712" y="3368462"/>
            <a:ext cx="2939207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Alvaro Vianel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649746" y="8442322"/>
            <a:ext cx="2973139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Paulo Gabriel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3286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3922" y="715809"/>
            <a:ext cx="13240156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Próximos Passos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10355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1654" y="3036246"/>
            <a:ext cx="9865816" cy="336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81863" indent="-690932" lvl="1">
              <a:lnSpc>
                <a:spcPts val="8960"/>
              </a:lnSpc>
              <a:buFont typeface="Arial"/>
              <a:buChar char="•"/>
            </a:pPr>
            <a:r>
              <a:rPr lang="en-US" b="true" sz="64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Ajustes finais</a:t>
            </a:r>
          </a:p>
          <a:p>
            <a:pPr algn="l" marL="1381863" indent="-690932" lvl="1">
              <a:lnSpc>
                <a:spcPts val="8960"/>
              </a:lnSpc>
              <a:buFont typeface="Arial"/>
              <a:buChar char="•"/>
            </a:pPr>
            <a:r>
              <a:rPr lang="en-US" b="true" sz="64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Apresentação de voo</a:t>
            </a:r>
          </a:p>
          <a:p>
            <a:pPr algn="l" marL="1381863" indent="-690932" lvl="1">
              <a:lnSpc>
                <a:spcPts val="8960"/>
              </a:lnSpc>
              <a:buFont typeface="Arial"/>
              <a:buChar char="•"/>
            </a:pPr>
            <a:r>
              <a:rPr lang="en-US" b="true" sz="64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Relatorio tecnico</a:t>
            </a:r>
          </a:p>
        </p:txBody>
      </p:sp>
    </p:spTree>
  </p:cSld>
  <p:clrMapOvr>
    <a:masterClrMapping/>
  </p:clrMapOvr>
  <p:transition spd="med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98764" y="-357280"/>
            <a:ext cx="5316215" cy="10814623"/>
            <a:chOff x="0" y="0"/>
            <a:chExt cx="7088286" cy="14419498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331211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0" y="7088287"/>
                  </a:moveTo>
                  <a:lnTo>
                    <a:pt x="7088286" y="7088287"/>
                  </a:lnTo>
                  <a:lnTo>
                    <a:pt x="7088286" y="0"/>
                  </a:lnTo>
                  <a:lnTo>
                    <a:pt x="0" y="0"/>
                  </a:lnTo>
                  <a:lnTo>
                    <a:pt x="0" y="708828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7088286" y="0"/>
                  </a:moveTo>
                  <a:lnTo>
                    <a:pt x="0" y="0"/>
                  </a:lnTo>
                  <a:lnTo>
                    <a:pt x="0" y="7088286"/>
                  </a:lnTo>
                  <a:lnTo>
                    <a:pt x="7088286" y="7088286"/>
                  </a:lnTo>
                  <a:lnTo>
                    <a:pt x="708828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786351" y="0"/>
            <a:ext cx="5895283" cy="10604100"/>
            <a:chOff x="0" y="0"/>
            <a:chExt cx="6349238" cy="114206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220470" y="-200914"/>
              <a:ext cx="7579741" cy="11690016"/>
            </a:xfrm>
            <a:custGeom>
              <a:avLst/>
              <a:gdLst/>
              <a:ahLst/>
              <a:cxnLst/>
              <a:rect r="r" b="b" t="t" l="l"/>
              <a:pathLst>
                <a:path h="11690016" w="7579741">
                  <a:moveTo>
                    <a:pt x="7563231" y="890912"/>
                  </a:moveTo>
                  <a:cubicBezTo>
                    <a:pt x="7547864" y="921716"/>
                    <a:pt x="7490206" y="1182518"/>
                    <a:pt x="7507224" y="1240532"/>
                  </a:cubicBezTo>
                  <a:cubicBezTo>
                    <a:pt x="7525639" y="1229494"/>
                    <a:pt x="7436739" y="1392239"/>
                    <a:pt x="7482586" y="1589895"/>
                  </a:cubicBezTo>
                  <a:cubicBezTo>
                    <a:pt x="7469505" y="1626089"/>
                    <a:pt x="7553833" y="1662796"/>
                    <a:pt x="7546848" y="1739291"/>
                  </a:cubicBezTo>
                  <a:cubicBezTo>
                    <a:pt x="7534529" y="1778052"/>
                    <a:pt x="7489825" y="1765474"/>
                    <a:pt x="7525639" y="1818097"/>
                  </a:cubicBezTo>
                  <a:cubicBezTo>
                    <a:pt x="7533132" y="1988800"/>
                    <a:pt x="7579233" y="2053230"/>
                    <a:pt x="7428357" y="2526064"/>
                  </a:cubicBezTo>
                  <a:cubicBezTo>
                    <a:pt x="7398639" y="2518106"/>
                    <a:pt x="7317740" y="3038172"/>
                    <a:pt x="7205980" y="3427066"/>
                  </a:cubicBezTo>
                  <a:cubicBezTo>
                    <a:pt x="7222109" y="3500480"/>
                    <a:pt x="7240016" y="3534107"/>
                    <a:pt x="7202297" y="3668873"/>
                  </a:cubicBezTo>
                  <a:cubicBezTo>
                    <a:pt x="7208901" y="3702757"/>
                    <a:pt x="7273036" y="3763337"/>
                    <a:pt x="7239635" y="3852924"/>
                  </a:cubicBezTo>
                  <a:cubicBezTo>
                    <a:pt x="7204202" y="4022087"/>
                    <a:pt x="7205853" y="4416114"/>
                    <a:pt x="7250049" y="4479518"/>
                  </a:cubicBezTo>
                  <a:cubicBezTo>
                    <a:pt x="7275576" y="4461806"/>
                    <a:pt x="7186168" y="4797307"/>
                    <a:pt x="7233031" y="4815276"/>
                  </a:cubicBezTo>
                  <a:cubicBezTo>
                    <a:pt x="7217791" y="4931046"/>
                    <a:pt x="7278497" y="4998300"/>
                    <a:pt x="7147941" y="5243188"/>
                  </a:cubicBezTo>
                  <a:cubicBezTo>
                    <a:pt x="7045960" y="5366402"/>
                    <a:pt x="7168642" y="5464716"/>
                    <a:pt x="7069074" y="5640296"/>
                  </a:cubicBezTo>
                  <a:cubicBezTo>
                    <a:pt x="7109587" y="5708577"/>
                    <a:pt x="7008622" y="5754269"/>
                    <a:pt x="7081139" y="6076166"/>
                  </a:cubicBezTo>
                  <a:cubicBezTo>
                    <a:pt x="7090664" y="6095161"/>
                    <a:pt x="7034657" y="6193989"/>
                    <a:pt x="7017766" y="6278185"/>
                  </a:cubicBezTo>
                  <a:cubicBezTo>
                    <a:pt x="7063232" y="6378553"/>
                    <a:pt x="7012940" y="6371879"/>
                    <a:pt x="6997446" y="6546432"/>
                  </a:cubicBezTo>
                  <a:cubicBezTo>
                    <a:pt x="6914515" y="6677604"/>
                    <a:pt x="6917309" y="6738441"/>
                    <a:pt x="6838696" y="6935839"/>
                  </a:cubicBezTo>
                  <a:cubicBezTo>
                    <a:pt x="6861556" y="6921208"/>
                    <a:pt x="6889496" y="7019009"/>
                    <a:pt x="6822313" y="7248238"/>
                  </a:cubicBezTo>
                  <a:cubicBezTo>
                    <a:pt x="6817868" y="7288026"/>
                    <a:pt x="6727190" y="7326530"/>
                    <a:pt x="6704838" y="7417401"/>
                  </a:cubicBezTo>
                  <a:cubicBezTo>
                    <a:pt x="6674739" y="7458473"/>
                    <a:pt x="6736080" y="7523416"/>
                    <a:pt x="6667881" y="7525469"/>
                  </a:cubicBezTo>
                  <a:cubicBezTo>
                    <a:pt x="6676517" y="7618907"/>
                    <a:pt x="6621399" y="7596574"/>
                    <a:pt x="6607683" y="7637132"/>
                  </a:cubicBezTo>
                  <a:cubicBezTo>
                    <a:pt x="6650990" y="7691551"/>
                    <a:pt x="6618478" y="7680257"/>
                    <a:pt x="6653657" y="7711061"/>
                  </a:cubicBezTo>
                  <a:cubicBezTo>
                    <a:pt x="6651371" y="7856864"/>
                    <a:pt x="6546469" y="8067355"/>
                    <a:pt x="6552819" y="8248582"/>
                  </a:cubicBezTo>
                  <a:cubicBezTo>
                    <a:pt x="6516370" y="8426472"/>
                    <a:pt x="6542786" y="8499116"/>
                    <a:pt x="6490208" y="8693948"/>
                  </a:cubicBezTo>
                  <a:cubicBezTo>
                    <a:pt x="6527419" y="8717052"/>
                    <a:pt x="6500749" y="8744774"/>
                    <a:pt x="6457696" y="8902386"/>
                  </a:cubicBezTo>
                  <a:cubicBezTo>
                    <a:pt x="6503289" y="8954495"/>
                    <a:pt x="6486271" y="9073345"/>
                    <a:pt x="6438519" y="9212474"/>
                  </a:cubicBezTo>
                  <a:cubicBezTo>
                    <a:pt x="6519418" y="9307964"/>
                    <a:pt x="6472682" y="9607015"/>
                    <a:pt x="6428232" y="9726378"/>
                  </a:cubicBezTo>
                  <a:cubicBezTo>
                    <a:pt x="6441440" y="9825206"/>
                    <a:pt x="6419596" y="9929939"/>
                    <a:pt x="6364732" y="10017985"/>
                  </a:cubicBezTo>
                  <a:cubicBezTo>
                    <a:pt x="6326251" y="10221802"/>
                    <a:pt x="6311773" y="10390451"/>
                    <a:pt x="6153531" y="10597603"/>
                  </a:cubicBezTo>
                  <a:cubicBezTo>
                    <a:pt x="6108954" y="10757012"/>
                    <a:pt x="6112764" y="10860717"/>
                    <a:pt x="6025007" y="11073518"/>
                  </a:cubicBezTo>
                  <a:cubicBezTo>
                    <a:pt x="5990082" y="11148729"/>
                    <a:pt x="5948299" y="11064790"/>
                    <a:pt x="5956046" y="11199042"/>
                  </a:cubicBezTo>
                  <a:cubicBezTo>
                    <a:pt x="5906770" y="11236777"/>
                    <a:pt x="5970270" y="11355370"/>
                    <a:pt x="5856605" y="11456251"/>
                  </a:cubicBezTo>
                  <a:cubicBezTo>
                    <a:pt x="5875401" y="11577925"/>
                    <a:pt x="5926582" y="11629564"/>
                    <a:pt x="5715762" y="11597434"/>
                  </a:cubicBezTo>
                  <a:cubicBezTo>
                    <a:pt x="4322445" y="11591786"/>
                    <a:pt x="2963291" y="11614119"/>
                    <a:pt x="1505204" y="11588963"/>
                  </a:cubicBezTo>
                  <a:cubicBezTo>
                    <a:pt x="1422400" y="11573561"/>
                    <a:pt x="1221740" y="11690016"/>
                    <a:pt x="1265555" y="11381296"/>
                  </a:cubicBezTo>
                  <a:cubicBezTo>
                    <a:pt x="1276477" y="8056573"/>
                    <a:pt x="1248029" y="4646627"/>
                    <a:pt x="1253236" y="1331915"/>
                  </a:cubicBezTo>
                  <a:cubicBezTo>
                    <a:pt x="1408430" y="0"/>
                    <a:pt x="0" y="298458"/>
                    <a:pt x="6352667" y="220680"/>
                  </a:cubicBezTo>
                  <a:cubicBezTo>
                    <a:pt x="6709537" y="237108"/>
                    <a:pt x="7224776" y="185928"/>
                    <a:pt x="7545070" y="242499"/>
                  </a:cubicBezTo>
                  <a:cubicBezTo>
                    <a:pt x="7579741" y="268938"/>
                    <a:pt x="7569835" y="834952"/>
                    <a:pt x="7563231" y="890912"/>
                  </a:cubicBezTo>
                  <a:close/>
                </a:path>
              </a:pathLst>
            </a:custGeom>
            <a:blipFill>
              <a:blip r:embed="rId5"/>
              <a:stretch>
                <a:fillRect l="-77505" t="0" r="-9178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337532" y="2820955"/>
            <a:ext cx="12234000" cy="665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terceira Sprint marcou a consolidação do projeto com a construção e o voo bem-sucedido do modelo. Os resultados confirmaram a estabilidade e </a:t>
            </a:r>
            <a:r>
              <a:rPr lang="en-U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bom desempenho aerodinâmico previstos, validando os cálculos e parâmetros definidos anteriormente. Com essa etapa concluída, o projeto avança para possíveis melhorias estruturais e de desempenho.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70863" y="714843"/>
            <a:ext cx="9146273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Conclusão</a:t>
            </a:r>
          </a:p>
        </p:txBody>
      </p:sp>
    </p:spTree>
  </p:cSld>
  <p:clrMapOvr>
    <a:masterClrMapping/>
  </p:clrMapOvr>
  <p:transition spd="med">
    <p:cover dir="d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29407" y="774030"/>
            <a:ext cx="5316215" cy="10814623"/>
            <a:chOff x="0" y="0"/>
            <a:chExt cx="7088286" cy="14419498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331211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0" y="7088287"/>
                  </a:moveTo>
                  <a:lnTo>
                    <a:pt x="7088286" y="7088287"/>
                  </a:lnTo>
                  <a:lnTo>
                    <a:pt x="7088286" y="0"/>
                  </a:lnTo>
                  <a:lnTo>
                    <a:pt x="0" y="0"/>
                  </a:lnTo>
                  <a:lnTo>
                    <a:pt x="0" y="708828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7088286" y="0"/>
                  </a:moveTo>
                  <a:lnTo>
                    <a:pt x="0" y="0"/>
                  </a:lnTo>
                  <a:lnTo>
                    <a:pt x="0" y="7088286"/>
                  </a:lnTo>
                  <a:lnTo>
                    <a:pt x="7088286" y="7088286"/>
                  </a:lnTo>
                  <a:lnTo>
                    <a:pt x="708828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-517224" y="793719"/>
            <a:ext cx="9146273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Referências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9889" y="2087535"/>
            <a:ext cx="17716113" cy="788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Aerodynamics for Students 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| www.aerodynamics4students.com. Disponível em: &lt;https://aerodynamics4students.com/&gt;.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SULAVMORE. Rubber Band Powered Plane.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Disponível em: &lt;https://www.instructables.com/Rubber-Band-Powered-Plane/&gt;.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Easy Built Models - Free Flight Rubber Powered Airplanes.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Disponível em: &lt;https://easybuiltmodels.com/ff.htm&gt;.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ERIKAREGINAS. Aeromodelo com propulsão elástica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&lt;https://pt.scribd.com/document/49320045/Aeromodelo-com-propulsao-elastica&gt;.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DO MUNDO. AVIÃO movido a ELÁSTICO? Será que funciona?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Disponível em: &lt;https://www.youtube.com/watch?v=W2r38xdAji8&gt;.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do Professor.</a:t>
            </a:r>
          </a:p>
          <a:p>
            <a:pPr algn="l">
              <a:lnSpc>
                <a:spcPts val="347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114097" y="805596"/>
            <a:ext cx="1029903" cy="1022413"/>
          </a:xfrm>
          <a:custGeom>
            <a:avLst/>
            <a:gdLst/>
            <a:ahLst/>
            <a:cxnLst/>
            <a:rect r="r" b="b" t="t" l="l"/>
            <a:pathLst>
              <a:path h="1022413" w="1029903">
                <a:moveTo>
                  <a:pt x="0" y="0"/>
                </a:moveTo>
                <a:lnTo>
                  <a:pt x="1029903" y="0"/>
                </a:lnTo>
                <a:lnTo>
                  <a:pt x="1029903" y="1022412"/>
                </a:lnTo>
                <a:lnTo>
                  <a:pt x="0" y="1022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6767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3378781" y="5356488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5608172"/>
                </a:moveTo>
                <a:lnTo>
                  <a:pt x="5608172" y="5608172"/>
                </a:lnTo>
                <a:lnTo>
                  <a:pt x="5608172" y="0"/>
                </a:lnTo>
                <a:lnTo>
                  <a:pt x="0" y="0"/>
                </a:lnTo>
                <a:lnTo>
                  <a:pt x="0" y="56081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-663878" y="-464672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5608172" y="0"/>
                </a:moveTo>
                <a:lnTo>
                  <a:pt x="0" y="0"/>
                </a:lnTo>
                <a:lnTo>
                  <a:pt x="0" y="5608172"/>
                </a:lnTo>
                <a:lnTo>
                  <a:pt x="5608172" y="5608172"/>
                </a:lnTo>
                <a:lnTo>
                  <a:pt x="56081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9064" y="4115969"/>
            <a:ext cx="12449872" cy="258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053"/>
              </a:lnSpc>
            </a:pPr>
            <a:r>
              <a:rPr lang="en-US" b="true" sz="20487" spc="-1126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Obrigado!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1305563" y="6337710"/>
            <a:ext cx="8449254" cy="2861907"/>
          </a:xfrm>
          <a:custGeom>
            <a:avLst/>
            <a:gdLst/>
            <a:ahLst/>
            <a:cxnLst/>
            <a:rect r="r" b="b" t="t" l="l"/>
            <a:pathLst>
              <a:path h="2861907" w="8449254">
                <a:moveTo>
                  <a:pt x="8449254" y="0"/>
                </a:moveTo>
                <a:lnTo>
                  <a:pt x="0" y="0"/>
                </a:lnTo>
                <a:lnTo>
                  <a:pt x="0" y="2861908"/>
                </a:lnTo>
                <a:lnTo>
                  <a:pt x="8449254" y="2861908"/>
                </a:lnTo>
                <a:lnTo>
                  <a:pt x="84492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409" y="8956897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8"/>
                </a:lnTo>
                <a:lnTo>
                  <a:pt x="0" y="1157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528" t="-33760" r="-55922" b="-68576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2823" y="4371439"/>
            <a:ext cx="6432857" cy="132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Sumário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95680" y="1377259"/>
            <a:ext cx="9734260" cy="816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Cronograma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Folha de processos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Alterações 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Medidas finais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Testes de voo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Custos finais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80231" y="0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4972365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798221" y="16995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129331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98221" y="0"/>
            <a:ext cx="5841311" cy="3891774"/>
          </a:xfrm>
          <a:custGeom>
            <a:avLst/>
            <a:gdLst/>
            <a:ahLst/>
            <a:cxnLst/>
            <a:rect r="r" b="b" t="t" l="l"/>
            <a:pathLst>
              <a:path h="3891774" w="5841311">
                <a:moveTo>
                  <a:pt x="0" y="0"/>
                </a:moveTo>
                <a:lnTo>
                  <a:pt x="5841311" y="0"/>
                </a:lnTo>
                <a:lnTo>
                  <a:pt x="5841311" y="3891774"/>
                </a:lnTo>
                <a:lnTo>
                  <a:pt x="0" y="389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63354" y="3695768"/>
            <a:ext cx="5559512" cy="6012397"/>
          </a:xfrm>
          <a:custGeom>
            <a:avLst/>
            <a:gdLst/>
            <a:ahLst/>
            <a:cxnLst/>
            <a:rect r="r" b="b" t="t" l="l"/>
            <a:pathLst>
              <a:path h="6012397" w="5559512">
                <a:moveTo>
                  <a:pt x="0" y="0"/>
                </a:moveTo>
                <a:lnTo>
                  <a:pt x="5559513" y="0"/>
                </a:lnTo>
                <a:lnTo>
                  <a:pt x="5559513" y="6012398"/>
                </a:lnTo>
                <a:lnTo>
                  <a:pt x="0" y="6012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134" r="0" b="-321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0809" y="1958587"/>
            <a:ext cx="11570800" cy="6396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4"/>
              </a:lnSpc>
            </a:pPr>
            <a:r>
              <a:rPr lang="en-US" sz="35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Nesta etapa, foram realizados testes e implementadas melhorias consideradas necessárias para dar continuidade ao projeto e alcançar um modelo de excelência. Assim, foi possível consolidar os materiais e as dimensões analisadas, determinando aqueles que se mostraram mais adequados para a configuração final do aeromodelo.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0400" y="446182"/>
            <a:ext cx="7952309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16009" y="3853674"/>
            <a:ext cx="385420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Representação inicial do modelo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83185" y="9368440"/>
            <a:ext cx="238958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Representação Final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79085" y="-1193322"/>
            <a:ext cx="5643457" cy="11480322"/>
            <a:chOff x="0" y="0"/>
            <a:chExt cx="7524609" cy="15307096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782487"/>
              <a:ext cx="7524609" cy="7524609"/>
            </a:xfrm>
            <a:custGeom>
              <a:avLst/>
              <a:gdLst/>
              <a:ahLst/>
              <a:cxnLst/>
              <a:rect r="r" b="b" t="t" l="l"/>
              <a:pathLst>
                <a:path h="7524609" w="7524609">
                  <a:moveTo>
                    <a:pt x="0" y="7524609"/>
                  </a:moveTo>
                  <a:lnTo>
                    <a:pt x="7524609" y="7524609"/>
                  </a:lnTo>
                  <a:lnTo>
                    <a:pt x="7524609" y="0"/>
                  </a:lnTo>
                  <a:lnTo>
                    <a:pt x="0" y="0"/>
                  </a:lnTo>
                  <a:lnTo>
                    <a:pt x="0" y="752460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524609" cy="7524609"/>
            </a:xfrm>
            <a:custGeom>
              <a:avLst/>
              <a:gdLst/>
              <a:ahLst/>
              <a:cxnLst/>
              <a:rect r="r" b="b" t="t" l="l"/>
              <a:pathLst>
                <a:path h="7524609" w="7524609">
                  <a:moveTo>
                    <a:pt x="7524609" y="0"/>
                  </a:moveTo>
                  <a:lnTo>
                    <a:pt x="0" y="0"/>
                  </a:lnTo>
                  <a:lnTo>
                    <a:pt x="0" y="7524609"/>
                  </a:lnTo>
                  <a:lnTo>
                    <a:pt x="7524609" y="7524609"/>
                  </a:lnTo>
                  <a:lnTo>
                    <a:pt x="752460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180231" y="0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53228" y="3498691"/>
            <a:ext cx="4507807" cy="4703799"/>
          </a:xfrm>
          <a:custGeom>
            <a:avLst/>
            <a:gdLst/>
            <a:ahLst/>
            <a:cxnLst/>
            <a:rect r="r" b="b" t="t" l="l"/>
            <a:pathLst>
              <a:path h="4703799" w="4507807">
                <a:moveTo>
                  <a:pt x="0" y="0"/>
                </a:moveTo>
                <a:lnTo>
                  <a:pt x="4507807" y="0"/>
                </a:lnTo>
                <a:lnTo>
                  <a:pt x="4507807" y="4703799"/>
                </a:lnTo>
                <a:lnTo>
                  <a:pt x="0" y="4703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590" t="-251228" r="-664880" b="-9860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8163" y="1694658"/>
            <a:ext cx="12975064" cy="8464685"/>
          </a:xfrm>
          <a:custGeom>
            <a:avLst/>
            <a:gdLst/>
            <a:ahLst/>
            <a:cxnLst/>
            <a:rect r="r" b="b" t="t" l="l"/>
            <a:pathLst>
              <a:path h="8464685" w="12975064">
                <a:moveTo>
                  <a:pt x="0" y="0"/>
                </a:moveTo>
                <a:lnTo>
                  <a:pt x="12975065" y="0"/>
                </a:lnTo>
                <a:lnTo>
                  <a:pt x="12975065" y="8464685"/>
                </a:lnTo>
                <a:lnTo>
                  <a:pt x="0" y="84646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066" t="-34821" r="-77447" b="-3117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72267"/>
            <a:ext cx="9251511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Cronograma</a:t>
            </a:r>
          </a:p>
        </p:txBody>
      </p:sp>
    </p:spTree>
  </p:cSld>
  <p:clrMapOvr>
    <a:masterClrMapping/>
  </p:clrMapOvr>
  <p:transition spd="med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657600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0344" y="1304925"/>
            <a:ext cx="13240156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Folha de processos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533555" y="7365789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20344" y="3785048"/>
            <a:ext cx="13655024" cy="4425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folha de processo foi criada para padronizar e organizar as etapas da construção do aeromodelo. Sua elaboração contou com a colaboração da equipe, reunindo conhecimentos para desenvolver um modelo preciso e de qualidade. </a:t>
            </a:r>
          </a:p>
          <a:p>
            <a:pPr algn="ctr">
              <a:lnSpc>
                <a:spcPts val="589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567934" y="439584"/>
            <a:ext cx="2430649" cy="2700721"/>
          </a:xfrm>
          <a:custGeom>
            <a:avLst/>
            <a:gdLst/>
            <a:ahLst/>
            <a:cxnLst/>
            <a:rect r="r" b="b" t="t" l="l"/>
            <a:pathLst>
              <a:path h="2700721" w="2430649">
                <a:moveTo>
                  <a:pt x="0" y="0"/>
                </a:moveTo>
                <a:lnTo>
                  <a:pt x="2430649" y="0"/>
                </a:lnTo>
                <a:lnTo>
                  <a:pt x="2430649" y="2700721"/>
                </a:lnTo>
                <a:lnTo>
                  <a:pt x="0" y="2700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10355" y="7607608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4061" y="-431906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9" y="0"/>
                </a:lnTo>
                <a:lnTo>
                  <a:pt x="8624339" y="2921212"/>
                </a:lnTo>
                <a:lnTo>
                  <a:pt x="0" y="2921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7826" y="0"/>
            <a:ext cx="14312348" cy="10287000"/>
          </a:xfrm>
          <a:custGeom>
            <a:avLst/>
            <a:gdLst/>
            <a:ahLst/>
            <a:cxnLst/>
            <a:rect r="r" b="b" t="t" l="l"/>
            <a:pathLst>
              <a:path h="10287000" w="14312348">
                <a:moveTo>
                  <a:pt x="0" y="0"/>
                </a:moveTo>
                <a:lnTo>
                  <a:pt x="14312348" y="0"/>
                </a:lnTo>
                <a:lnTo>
                  <a:pt x="143123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10355" y="7607608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4061" y="-431906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9" y="0"/>
                </a:lnTo>
                <a:lnTo>
                  <a:pt x="8624339" y="2921212"/>
                </a:lnTo>
                <a:lnTo>
                  <a:pt x="0" y="2921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6947" y="0"/>
            <a:ext cx="14254107" cy="10287000"/>
          </a:xfrm>
          <a:custGeom>
            <a:avLst/>
            <a:gdLst/>
            <a:ahLst/>
            <a:cxnLst/>
            <a:rect r="r" b="b" t="t" l="l"/>
            <a:pathLst>
              <a:path h="10287000" w="14254107">
                <a:moveTo>
                  <a:pt x="0" y="0"/>
                </a:moveTo>
                <a:lnTo>
                  <a:pt x="14254106" y="0"/>
                </a:lnTo>
                <a:lnTo>
                  <a:pt x="14254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10355" y="7607608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4061" y="-431906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9" y="0"/>
                </a:lnTo>
                <a:lnTo>
                  <a:pt x="8624339" y="2921212"/>
                </a:lnTo>
                <a:lnTo>
                  <a:pt x="0" y="2921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7826" y="0"/>
            <a:ext cx="14312348" cy="10287000"/>
          </a:xfrm>
          <a:custGeom>
            <a:avLst/>
            <a:gdLst/>
            <a:ahLst/>
            <a:cxnLst/>
            <a:rect r="r" b="b" t="t" l="l"/>
            <a:pathLst>
              <a:path h="10287000" w="14312348">
                <a:moveTo>
                  <a:pt x="0" y="0"/>
                </a:moveTo>
                <a:lnTo>
                  <a:pt x="14312348" y="0"/>
                </a:lnTo>
                <a:lnTo>
                  <a:pt x="143123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DAG1fd8xwEU</dc:identifier>
  <dcterms:modified xsi:type="dcterms:W3CDTF">2011-08-01T06:04:30Z</dcterms:modified>
  <cp:revision>1</cp:revision>
  <dc:title>SPRINT 3 - LUCAS, LEO, ANDRE, PAULO, VIANEL E LUIZ</dc:title>
</cp:coreProperties>
</file>